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1B8A"/>
    <a:srgbClr val="C5B5FC"/>
    <a:srgbClr val="472388"/>
    <a:srgbClr val="54E9AC"/>
    <a:srgbClr val="51DCA1"/>
    <a:srgbClr val="F6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8" autoAdjust="0"/>
    <p:restoredTop sz="94627"/>
  </p:normalViewPr>
  <p:slideViewPr>
    <p:cSldViewPr snapToGrid="0">
      <p:cViewPr>
        <p:scale>
          <a:sx n="69" d="100"/>
          <a:sy n="69" d="100"/>
        </p:scale>
        <p:origin x="40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7F22C-4F5D-3E48-BD95-5569A222B85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A875B-E023-FB49-AB36-5A709CD59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0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A875B-E023-FB49-AB36-5A709CD59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EF34-2920-5AFA-0380-B7DA11592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67C6-024E-5B06-5BAD-22C26A415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8C571-93A8-0D61-1510-717B7C0676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50FB39-8682-4948-9D85-F0E1CF20FE78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D9B79-B75D-44E8-C988-AE9FEECD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78A4E-F700-60A9-77C2-4DA0A383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FA9176-87B1-4E80-9578-0EC34754F3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C9E3-95AA-29A4-1C7F-CD86866F5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AEC2AB-E178-ADC2-2082-6E4C70698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041B0-7B77-F1FA-3084-F26CF26C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50FB39-8682-4948-9D85-F0E1CF20FE78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29B7-86F9-6036-29D8-6A834F9A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8620F-2819-513D-E803-21BD1656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FA9176-87B1-4E80-9578-0EC34754F3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17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8C380-47E6-DFEE-11CA-BB34EC1C5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41B9F-0287-68E0-EB89-EF927A0E0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94219-A555-D03D-774F-E51BC222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50FB39-8682-4948-9D85-F0E1CF20FE78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E4D15-F668-ACE8-0A66-BD24E50C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ADA9-0C5A-A189-DAED-03ADE078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FA9176-87B1-4E80-9578-0EC34754F3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34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DE15-FB02-7A52-F0C4-CCD6A667F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4FC4-35E0-6034-530D-B2C8C53EF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D791-A061-9B4F-AE86-E6755C61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50FB39-8682-4948-9D85-F0E1CF20FE78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ABF7A-748F-3D27-AF7E-BF95A06B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FFFF7-1E9C-1914-964E-1318D6CB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FA9176-87B1-4E80-9578-0EC34754F3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02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8C46C-9BD9-5F7E-8A7C-9B7F6A45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7E15-7EEE-D7E1-DCE2-0AF3EF29D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02DD8-777E-70C7-ECE1-BA341385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50FB39-8682-4948-9D85-F0E1CF20FE78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7FD4-DF85-BCE8-7A9F-BD744856E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6A53F-3C6F-583D-8CD6-814EA408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FA9176-87B1-4E80-9578-0EC34754F3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13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AC70-5F59-19E3-F0DA-8C505C32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E3185-473F-281C-B534-9A5E6B4D6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305C9-FFD5-4C52-05FD-47C67294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7F6F2-D3C2-50A0-498A-A6CB11EE01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50FB39-8682-4948-9D85-F0E1CF20FE78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7ADE9-2F0B-7D88-7CAB-6D21B8F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4BCCD-20F3-DD4C-3E21-78C27326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FA9176-87B1-4E80-9578-0EC34754F3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00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AB27-4050-A442-D83F-F320503C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14FDF-E6A2-9854-086B-36FD1823C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418D5-33A6-6229-1183-3E0AEEA8E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09A76-01DE-2572-61C8-F49DA75A09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F1526-7241-0667-C943-C2D4BE51C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61101-B72F-23AA-A0E1-D88C95C9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50FB39-8682-4948-9D85-F0E1CF20FE78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6733C-8E58-30C1-D130-5E917541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1D624-1073-B71D-0771-29198A8D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FA9176-87B1-4E80-9578-0EC34754F3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71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2E39-5F12-5BDE-5A9B-1911A14B9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B639F-4378-2515-6E62-AFD31191A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50FB39-8682-4948-9D85-F0E1CF20FE78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C6279-0021-0E4A-F555-E07D5395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2AC2F-DF72-804C-25B2-28D03C7B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FA9176-87B1-4E80-9578-0EC34754F3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06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35761-2874-6D6F-3FE2-379089B8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50FB39-8682-4948-9D85-F0E1CF20FE78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43EF18-B3EB-1FBA-CB61-7F269267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20257-42A3-8F2D-AD23-7357F96C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FA9176-87B1-4E80-9578-0EC34754F3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04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B325-FCD0-D4F4-D0D5-0AECE1E9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CB90-146B-0B07-0B2A-CBD07F521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B62A4-8BAF-8F75-D9B4-D57AE27B6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3036A-73BF-8AD5-14F8-4CAB3D38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50FB39-8682-4948-9D85-F0E1CF20FE78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047DE-C04D-30B4-30C9-127BC98F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9DF35-50FF-BC1C-3228-306F5FAB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FA9176-87B1-4E80-9578-0EC34754F3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D80F-F134-065A-3491-3FF2CC6C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397FE-D48F-740C-4F4B-CA699360E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85117-D28A-35A5-F2C2-8B55A7D3C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44A02-5F0E-4DF0-959E-A00857F4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50FB39-8682-4948-9D85-F0E1CF20FE78}" type="datetimeFigureOut">
              <a:rPr lang="en-GB" smtClean="0"/>
              <a:t>15/07/2025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E61C7-1AE7-2958-BA57-FD39BE35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26ED9-8B9D-5C58-7527-12CFA600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FA9176-87B1-4E80-9578-0EC34754F3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77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media" Target="../media/media1.mp4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ideo" Target="../media/media1.mp4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to video 丨 我想让这上面的节点和网络慢慢转动起来，围绕整个圆的中心，但还是保持整体的圆形结构不变">
            <a:hlinkClick r:id="" action="ppaction://media"/>
            <a:extLst>
              <a:ext uri="{FF2B5EF4-FFF2-40B4-BE49-F238E27FC236}">
                <a16:creationId xmlns:a16="http://schemas.microsoft.com/office/drawing/2014/main" id="{9DD1F49F-3432-C437-45ED-3BBDF29AC1C5}"/>
              </a:ext>
            </a:extLst>
          </p:cNvPr>
          <p:cNvPicPr>
            <a:picLocks noChangeAspect="1"/>
          </p:cNvPicPr>
          <p:nvPr userDrawn="1"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8" name="Image to video 丨 我想让这上面的节点和网络慢慢转动起来，围绕整个圆的中心，但还是保持整体的圆形结构不变">
            <a:hlinkClick r:id="" action="ppaction://media"/>
            <a:extLst>
              <a:ext uri="{FF2B5EF4-FFF2-40B4-BE49-F238E27FC236}">
                <a16:creationId xmlns:a16="http://schemas.microsoft.com/office/drawing/2014/main" id="{902ACB39-B12F-6B56-1E22-6FCA031F29A4}"/>
              </a:ext>
            </a:extLst>
          </p:cNvPr>
          <p:cNvPicPr>
            <a:picLocks noChangeAspect="1"/>
          </p:cNvPicPr>
          <p:nvPr userDrawn="1"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34017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2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44E9A3-6DB0-89C5-29CA-E5EBDB782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1" y="0"/>
            <a:ext cx="1209587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pic>
        <p:nvPicPr>
          <p:cNvPr id="3" name="图片 4" descr="图片包含 游戏机, 星星&#10;&#10;AI 生成的内容可能不正确。">
            <a:extLst>
              <a:ext uri="{FF2B5EF4-FFF2-40B4-BE49-F238E27FC236}">
                <a16:creationId xmlns:a16="http://schemas.microsoft.com/office/drawing/2014/main" id="{AEBB38FF-7260-2BEE-0B51-67103FE32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17" y="275373"/>
            <a:ext cx="1288280" cy="1255664"/>
          </a:xfrm>
          <a:prstGeom prst="ellipse">
            <a:avLst/>
          </a:prstGeom>
          <a:ln>
            <a:noFill/>
          </a:ln>
          <a:effectLst>
            <a:softEdge rad="271334"/>
          </a:effectLst>
        </p:spPr>
      </p:pic>
    </p:spTree>
    <p:extLst>
      <p:ext uri="{BB962C8B-B14F-4D97-AF65-F5344CB8AC3E}">
        <p14:creationId xmlns:p14="http://schemas.microsoft.com/office/powerpoint/2010/main" val="195785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E6A0E82C-F6E9-3686-E40E-A6038A56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78988"/>
          <a:stretch>
            <a:fillRect/>
          </a:stretch>
        </p:blipFill>
        <p:spPr>
          <a:xfrm>
            <a:off x="-21773" y="0"/>
            <a:ext cx="12213773" cy="68336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5486D4A-E9A6-2155-5070-41F85EFC2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78988"/>
          <a:stretch>
            <a:fillRect/>
          </a:stretch>
        </p:blipFill>
        <p:spPr>
          <a:xfrm>
            <a:off x="-21773" y="0"/>
            <a:ext cx="12213773" cy="683361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A1A5BA-577E-51D0-A143-A13C8E17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536" t="11565" r="38603" b="-4400"/>
          <a:stretch>
            <a:fillRect/>
          </a:stretch>
        </p:blipFill>
        <p:spPr>
          <a:xfrm>
            <a:off x="2166760" y="7975834"/>
            <a:ext cx="7858479" cy="529281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1A7BDE-A89F-882B-FDD4-CC6F2258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28" t="1161" r="59966" b="90602"/>
          <a:stretch>
            <a:fillRect/>
          </a:stretch>
        </p:blipFill>
        <p:spPr>
          <a:xfrm>
            <a:off x="-260698" y="-5616734"/>
            <a:ext cx="4499507" cy="469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C85736-153A-CAA1-3B4C-6B93E3DA6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1185" y="0"/>
            <a:ext cx="673420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015D1-C13E-055D-E8D3-6009D1EC21D4}"/>
              </a:ext>
            </a:extLst>
          </p:cNvPr>
          <p:cNvSpPr txBox="1"/>
          <p:nvPr/>
        </p:nvSpPr>
        <p:spPr>
          <a:xfrm>
            <a:off x="-8022017" y="2383604"/>
            <a:ext cx="1972593" cy="14478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剑桥大学在读博士生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年跨领域创业经验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曾主导多个项目落地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业务覆盖科技、互联网、游戏、音乐、社群组织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B9A09-C253-70A8-D058-23BB36AD5CA0}"/>
              </a:ext>
            </a:extLst>
          </p:cNvPr>
          <p:cNvSpPr txBox="1"/>
          <p:nvPr/>
        </p:nvSpPr>
        <p:spPr>
          <a:xfrm>
            <a:off x="-4799627" y="4720509"/>
            <a:ext cx="1972593" cy="14491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剑桥大学在读博士生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长期从事脑神经科学及相关学科研究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国际化视野与跨文化沟通能力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D8CD9-BD85-6293-4F00-BBA41C008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0795" y="-4446780"/>
            <a:ext cx="2552700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617441-F970-32F0-8FD0-414170089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6020" y="-3682426"/>
            <a:ext cx="2552700" cy="1790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1D7AD0-97FA-A78B-3D52-9E10273A5975}"/>
              </a:ext>
            </a:extLst>
          </p:cNvPr>
          <p:cNvSpPr/>
          <p:nvPr/>
        </p:nvSpPr>
        <p:spPr>
          <a:xfrm>
            <a:off x="-7912295" y="4267200"/>
            <a:ext cx="586153" cy="226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C8C29-5B6E-A3C5-6E82-532EBBF7FB99}"/>
              </a:ext>
            </a:extLst>
          </p:cNvPr>
          <p:cNvSpPr txBox="1"/>
          <p:nvPr/>
        </p:nvSpPr>
        <p:spPr>
          <a:xfrm>
            <a:off x="-7976609" y="4256273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胡家瑞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56FAD-CDEA-D938-386D-D61D3CA58228}"/>
              </a:ext>
            </a:extLst>
          </p:cNvPr>
          <p:cNvSpPr txBox="1"/>
          <p:nvPr/>
        </p:nvSpPr>
        <p:spPr>
          <a:xfrm>
            <a:off x="-8034296" y="4720509"/>
            <a:ext cx="1972593" cy="14491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剑桥大学在读本科生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物理学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专业学习，并跨学科知识对有广泛兴趣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擅长数据分析和</a:t>
            </a:r>
            <a:r>
              <a:rPr lang="en-GB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GB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programming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FB2F4-3A83-A061-880B-0DF640B478E3}"/>
              </a:ext>
            </a:extLst>
          </p:cNvPr>
          <p:cNvSpPr/>
          <p:nvPr/>
        </p:nvSpPr>
        <p:spPr>
          <a:xfrm>
            <a:off x="-8712375" y="5045676"/>
            <a:ext cx="324610" cy="226646"/>
          </a:xfrm>
          <a:prstGeom prst="rect">
            <a:avLst/>
          </a:prstGeom>
          <a:solidFill>
            <a:srgbClr val="51DC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胡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BD16ED-D7DF-D81C-1612-19F5A8C64E16}"/>
              </a:ext>
            </a:extLst>
          </p:cNvPr>
          <p:cNvSpPr/>
          <p:nvPr/>
        </p:nvSpPr>
        <p:spPr>
          <a:xfrm>
            <a:off x="-7892061" y="1922692"/>
            <a:ext cx="586153" cy="226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69364-17E8-9A8A-E6CB-27A7B8C90DE8}"/>
              </a:ext>
            </a:extLst>
          </p:cNvPr>
          <p:cNvSpPr txBox="1"/>
          <p:nvPr/>
        </p:nvSpPr>
        <p:spPr>
          <a:xfrm>
            <a:off x="-7961621" y="189986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李卓南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A0E77-2966-E0D1-8CCB-4F1959A09754}"/>
              </a:ext>
            </a:extLst>
          </p:cNvPr>
          <p:cNvSpPr/>
          <p:nvPr/>
        </p:nvSpPr>
        <p:spPr>
          <a:xfrm>
            <a:off x="-4719710" y="1922692"/>
            <a:ext cx="586153" cy="226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307B9-C6E9-42FB-CF45-153A1F12D285}"/>
              </a:ext>
            </a:extLst>
          </p:cNvPr>
          <p:cNvSpPr txBox="1"/>
          <p:nvPr/>
        </p:nvSpPr>
        <p:spPr>
          <a:xfrm>
            <a:off x="-4587111" y="1857133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胡家瑞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E16629-7194-4F70-A198-3575EEB71A5F}"/>
              </a:ext>
            </a:extLst>
          </p:cNvPr>
          <p:cNvSpPr/>
          <p:nvPr/>
        </p:nvSpPr>
        <p:spPr>
          <a:xfrm>
            <a:off x="-4719710" y="4282406"/>
            <a:ext cx="586153" cy="226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F4CEE-52AF-F0C6-D604-B6557F9C2EE7}"/>
              </a:ext>
            </a:extLst>
          </p:cNvPr>
          <p:cNvSpPr txBox="1"/>
          <p:nvPr/>
        </p:nvSpPr>
        <p:spPr>
          <a:xfrm>
            <a:off x="-4799627" y="4260628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1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Nelson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85DCCB-5C88-F84E-8A3D-C1608F688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424" y="2420946"/>
            <a:ext cx="3893567" cy="27372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67FDB8-2312-9BA3-5AAA-A2B6CCE46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8455" y="2349419"/>
            <a:ext cx="3925035" cy="27594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F5E616-9AF3-FFCC-96C3-32E84C610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8741" y="2349418"/>
            <a:ext cx="3925036" cy="2759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4B5A3D-AD97-3FFB-FEFD-A3926621B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78"/>
          <a:stretch>
            <a:fillRect/>
          </a:stretch>
        </p:blipFill>
        <p:spPr>
          <a:xfrm>
            <a:off x="1047750" y="0"/>
            <a:ext cx="10122917" cy="23836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873C22-2325-EB41-A62C-5533C4932A2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372" t="5622" r="7309" b="6335"/>
          <a:stretch>
            <a:fillRect/>
          </a:stretch>
        </p:blipFill>
        <p:spPr>
          <a:xfrm>
            <a:off x="108603" y="3265719"/>
            <a:ext cx="1047750" cy="1047750"/>
          </a:xfrm>
          <a:custGeom>
            <a:avLst/>
            <a:gdLst>
              <a:gd name="connsiteX0" fmla="*/ 523875 w 1047750"/>
              <a:gd name="connsiteY0" fmla="*/ 0 h 1047750"/>
              <a:gd name="connsiteX1" fmla="*/ 1047750 w 1047750"/>
              <a:gd name="connsiteY1" fmla="*/ 523875 h 1047750"/>
              <a:gd name="connsiteX2" fmla="*/ 523875 w 1047750"/>
              <a:gd name="connsiteY2" fmla="*/ 1047750 h 1047750"/>
              <a:gd name="connsiteX3" fmla="*/ 0 w 1047750"/>
              <a:gd name="connsiteY3" fmla="*/ 523875 h 1047750"/>
              <a:gd name="connsiteX4" fmla="*/ 523875 w 1047750"/>
              <a:gd name="connsiteY4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1047750">
                <a:moveTo>
                  <a:pt x="523875" y="0"/>
                </a:moveTo>
                <a:cubicBezTo>
                  <a:pt x="813203" y="0"/>
                  <a:pt x="1047750" y="234547"/>
                  <a:pt x="1047750" y="523875"/>
                </a:cubicBezTo>
                <a:cubicBezTo>
                  <a:pt x="1047750" y="813203"/>
                  <a:pt x="813203" y="1047750"/>
                  <a:pt x="523875" y="1047750"/>
                </a:cubicBezTo>
                <a:cubicBezTo>
                  <a:pt x="234547" y="1047750"/>
                  <a:pt x="0" y="813203"/>
                  <a:pt x="0" y="523875"/>
                </a:cubicBezTo>
                <a:cubicBezTo>
                  <a:pt x="0" y="234547"/>
                  <a:pt x="234547" y="0"/>
                  <a:pt x="523875" y="0"/>
                </a:cubicBezTo>
                <a:close/>
              </a:path>
            </a:pathLst>
          </a:custGeom>
          <a:effectLst>
            <a:softEdge rad="90916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38444CE-E505-DD2C-055F-F3F4C42366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1535" y="-2792140"/>
            <a:ext cx="1199917" cy="11900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F822E5-8437-F9F7-BF3E-9CD344A5BB2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7464" t="3046" r="15842" b="61362"/>
          <a:stretch>
            <a:fillRect/>
          </a:stretch>
        </p:blipFill>
        <p:spPr>
          <a:xfrm flipV="1">
            <a:off x="4258687" y="3234656"/>
            <a:ext cx="1047750" cy="1047750"/>
          </a:xfrm>
          <a:custGeom>
            <a:avLst/>
            <a:gdLst>
              <a:gd name="connsiteX0" fmla="*/ 523875 w 1047750"/>
              <a:gd name="connsiteY0" fmla="*/ 1047750 h 1047750"/>
              <a:gd name="connsiteX1" fmla="*/ 1047750 w 1047750"/>
              <a:gd name="connsiteY1" fmla="*/ 523875 h 1047750"/>
              <a:gd name="connsiteX2" fmla="*/ 523875 w 1047750"/>
              <a:gd name="connsiteY2" fmla="*/ 0 h 1047750"/>
              <a:gd name="connsiteX3" fmla="*/ 0 w 1047750"/>
              <a:gd name="connsiteY3" fmla="*/ 523875 h 1047750"/>
              <a:gd name="connsiteX4" fmla="*/ 523875 w 1047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1047750">
                <a:moveTo>
                  <a:pt x="523875" y="1047750"/>
                </a:moveTo>
                <a:cubicBezTo>
                  <a:pt x="813203" y="1047750"/>
                  <a:pt x="1047750" y="813203"/>
                  <a:pt x="1047750" y="523875"/>
                </a:cubicBezTo>
                <a:cubicBezTo>
                  <a:pt x="1047750" y="234547"/>
                  <a:pt x="813203" y="0"/>
                  <a:pt x="523875" y="0"/>
                </a:cubicBezTo>
                <a:cubicBezTo>
                  <a:pt x="234547" y="0"/>
                  <a:pt x="0" y="234547"/>
                  <a:pt x="0" y="523875"/>
                </a:cubicBezTo>
                <a:cubicBezTo>
                  <a:pt x="0" y="813203"/>
                  <a:pt x="234547" y="1047750"/>
                  <a:pt x="523875" y="1047750"/>
                </a:cubicBezTo>
                <a:close/>
              </a:path>
            </a:pathLst>
          </a:custGeom>
          <a:effectLst>
            <a:softEdge rad="88900"/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95FA3A1-92BB-5CC3-0B30-1343CCF97DF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1935" t="49676" r="56263" b="34588"/>
          <a:stretch>
            <a:fillRect/>
          </a:stretch>
        </p:blipFill>
        <p:spPr>
          <a:xfrm>
            <a:off x="8255279" y="3185716"/>
            <a:ext cx="1012246" cy="1012246"/>
          </a:xfrm>
          <a:custGeom>
            <a:avLst/>
            <a:gdLst>
              <a:gd name="connsiteX0" fmla="*/ 523875 w 1047750"/>
              <a:gd name="connsiteY0" fmla="*/ 1047750 h 1047750"/>
              <a:gd name="connsiteX1" fmla="*/ 1047750 w 1047750"/>
              <a:gd name="connsiteY1" fmla="*/ 523875 h 1047750"/>
              <a:gd name="connsiteX2" fmla="*/ 523875 w 1047750"/>
              <a:gd name="connsiteY2" fmla="*/ 0 h 1047750"/>
              <a:gd name="connsiteX3" fmla="*/ 0 w 1047750"/>
              <a:gd name="connsiteY3" fmla="*/ 523875 h 1047750"/>
              <a:gd name="connsiteX4" fmla="*/ 523875 w 1047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1047750">
                <a:moveTo>
                  <a:pt x="523875" y="1047750"/>
                </a:moveTo>
                <a:cubicBezTo>
                  <a:pt x="813203" y="1047750"/>
                  <a:pt x="1047750" y="813203"/>
                  <a:pt x="1047750" y="523875"/>
                </a:cubicBezTo>
                <a:cubicBezTo>
                  <a:pt x="1047750" y="234547"/>
                  <a:pt x="813203" y="0"/>
                  <a:pt x="523875" y="0"/>
                </a:cubicBezTo>
                <a:cubicBezTo>
                  <a:pt x="234547" y="0"/>
                  <a:pt x="0" y="234547"/>
                  <a:pt x="0" y="523875"/>
                </a:cubicBezTo>
                <a:cubicBezTo>
                  <a:pt x="0" y="813203"/>
                  <a:pt x="234547" y="1047750"/>
                  <a:pt x="523875" y="1047750"/>
                </a:cubicBezTo>
                <a:close/>
              </a:path>
            </a:pathLst>
          </a:cu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89377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1CA692A-3509-080B-C96A-B192734F52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78988"/>
          <a:stretch>
            <a:fillRect/>
          </a:stretch>
        </p:blipFill>
        <p:spPr>
          <a:xfrm>
            <a:off x="-21773" y="0"/>
            <a:ext cx="12213773" cy="6833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11DAE-341A-71DF-BC56-B6B19911B4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</a:blip>
          <a:srcRect l="48549" b="89320"/>
          <a:stretch>
            <a:fillRect/>
          </a:stretch>
        </p:blipFill>
        <p:spPr>
          <a:xfrm>
            <a:off x="2141220" y="1054683"/>
            <a:ext cx="8216438" cy="3118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22C5BD12-E8AF-2C85-E6C0-D3B1EFE8C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" t="65013" r="5393" b="23151"/>
          <a:stretch>
            <a:fillRect/>
          </a:stretch>
        </p:blipFill>
        <p:spPr bwMode="auto">
          <a:xfrm>
            <a:off x="2412940" y="3321781"/>
            <a:ext cx="7672995" cy="62425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05569-6923-5DA6-9101-3C29553A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772"/>
          <a:stretch>
            <a:fillRect/>
          </a:stretch>
        </p:blipFill>
        <p:spPr>
          <a:xfrm>
            <a:off x="2851365" y="3970420"/>
            <a:ext cx="6796143" cy="2887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397142-AF30-40B1-1793-CA8C0AE6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513" b="90050"/>
          <a:stretch>
            <a:fillRect/>
          </a:stretch>
        </p:blipFill>
        <p:spPr>
          <a:xfrm>
            <a:off x="4072542" y="-1"/>
            <a:ext cx="4021940" cy="1197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pic>
        <p:nvPicPr>
          <p:cNvPr id="7" name="图片 1">
            <a:extLst>
              <a:ext uri="{FF2B5EF4-FFF2-40B4-BE49-F238E27FC236}">
                <a16:creationId xmlns:a16="http://schemas.microsoft.com/office/drawing/2014/main" id="{77B0B7DB-3F92-31CB-2C53-3316E1DB5F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" t="42811" r="10785" b="37877"/>
          <a:stretch>
            <a:fillRect/>
          </a:stretch>
        </p:blipFill>
        <p:spPr bwMode="auto">
          <a:xfrm>
            <a:off x="2633056" y="2134577"/>
            <a:ext cx="7232765" cy="101860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1">
            <a:extLst>
              <a:ext uri="{FF2B5EF4-FFF2-40B4-BE49-F238E27FC236}">
                <a16:creationId xmlns:a16="http://schemas.microsoft.com/office/drawing/2014/main" id="{ECDDCB9C-9D09-BF00-020A-A0662C9F1E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" t="23641" r="57860" b="60527"/>
          <a:stretch>
            <a:fillRect/>
          </a:stretch>
        </p:blipFill>
        <p:spPr bwMode="auto">
          <a:xfrm>
            <a:off x="4299409" y="1228222"/>
            <a:ext cx="3389515" cy="83502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62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C3EC0-BDF2-6556-A534-C6C6FABA2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2D6DB4-3F11-7B8B-EA57-A7539D09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r="78988"/>
          <a:stretch>
            <a:fillRect/>
          </a:stretch>
        </p:blipFill>
        <p:spPr>
          <a:xfrm>
            <a:off x="-21773" y="0"/>
            <a:ext cx="12213773" cy="6833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70E927-528F-FFBE-AF65-1FE594B3F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25" y="0"/>
            <a:ext cx="9188949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2464EE-F044-526B-98A6-5F0F05B80DB2}"/>
              </a:ext>
            </a:extLst>
          </p:cNvPr>
          <p:cNvSpPr/>
          <p:nvPr/>
        </p:nvSpPr>
        <p:spPr>
          <a:xfrm>
            <a:off x="3090672" y="3273552"/>
            <a:ext cx="5742432" cy="512064"/>
          </a:xfrm>
          <a:prstGeom prst="rect">
            <a:avLst/>
          </a:prstGeom>
          <a:solidFill>
            <a:srgbClr val="551B8A"/>
          </a:solidFill>
          <a:ln>
            <a:noFill/>
          </a:ln>
          <a:effectLst>
            <a:softEdge rad="128376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848BD-1A99-D19D-D657-CE3693CD3E2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5B5FC">
                <a:tint val="45000"/>
                <a:satMod val="400000"/>
              </a:srgbClr>
            </a:duotone>
            <a:alphaModFix amt="6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 l="13421" t="30609" r="12978" b="10183"/>
          <a:stretch>
            <a:fillRect/>
          </a:stretch>
        </p:blipFill>
        <p:spPr>
          <a:xfrm>
            <a:off x="2584223" y="2602462"/>
            <a:ext cx="6967728" cy="1993392"/>
          </a:xfrm>
          <a:prstGeom prst="rect">
            <a:avLst/>
          </a:prstGeom>
          <a:effectLst>
            <a:softEdge rad="520392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2481FC-B1E9-A51C-A67B-575C3AC3B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329" y="4243248"/>
            <a:ext cx="939516" cy="9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3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AF8569C4-6DF9-DAAD-CA2A-5441940C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" y="1677554"/>
            <a:ext cx="12192000" cy="544982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B77513-F9B2-ED2E-59AC-F54583E05927}"/>
              </a:ext>
            </a:extLst>
          </p:cNvPr>
          <p:cNvSpPr txBox="1"/>
          <p:nvPr/>
        </p:nvSpPr>
        <p:spPr>
          <a:xfrm>
            <a:off x="2308343" y="6396912"/>
            <a:ext cx="757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i="1" dirty="0"/>
              <a:t>这些不仅仅是效率问题，更是对创新热情的消耗，是对知识价值的浪费。</a:t>
            </a:r>
            <a:br>
              <a:rPr lang="zh-TW" altLang="en-US" sz="1200" dirty="0"/>
            </a:br>
            <a:r>
              <a:rPr lang="en-GB" sz="1200" b="1" dirty="0"/>
              <a:t>These are not just efficiency issues, but a drain on innovation enthusiasm and a waste of knowledge value.</a:t>
            </a:r>
            <a:endParaRPr lang="en-GB" sz="12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06787D2-D27E-A3FB-F2FC-227E6EA1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3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A3C53AD3-BB31-6211-F977-364DBA355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4" t="34043" r="1489" b="3660"/>
          <a:stretch>
            <a:fillRect/>
          </a:stretch>
        </p:blipFill>
        <p:spPr bwMode="auto">
          <a:xfrm>
            <a:off x="822498" y="2037955"/>
            <a:ext cx="10357884" cy="470289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C13990CB-6F20-5CEF-772D-C076FFEC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" t="2517" r="7843" b="73233"/>
          <a:stretch>
            <a:fillRect/>
          </a:stretch>
        </p:blipFill>
        <p:spPr bwMode="auto">
          <a:xfrm>
            <a:off x="494661" y="0"/>
            <a:ext cx="11695815" cy="221138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059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3540B-8B76-9AFB-99B4-D18604F7AB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78988"/>
          <a:stretch>
            <a:fillRect/>
          </a:stretch>
        </p:blipFill>
        <p:spPr>
          <a:xfrm>
            <a:off x="-21773" y="0"/>
            <a:ext cx="10631715" cy="6833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F050C-E739-0A0C-77A8-3C7ADFA672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78988"/>
          <a:stretch>
            <a:fillRect/>
          </a:stretch>
        </p:blipFill>
        <p:spPr>
          <a:xfrm>
            <a:off x="9710057" y="24384"/>
            <a:ext cx="2561772" cy="68336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47A71E8-72BD-3A06-AD9E-725A2845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532" y="1024128"/>
            <a:ext cx="7706936" cy="57475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2E74FC1E-AD4B-FFCF-EC1E-5BFB3E47F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8" t="3363" r="24739" b="85742"/>
          <a:stretch>
            <a:fillRect/>
          </a:stretch>
        </p:blipFill>
        <p:spPr bwMode="auto">
          <a:xfrm>
            <a:off x="3164114" y="290286"/>
            <a:ext cx="5384800" cy="733842"/>
          </a:xfrm>
          <a:prstGeom prst="rect">
            <a:avLst/>
          </a:prstGeom>
          <a:ln>
            <a:noFill/>
          </a:ln>
          <a:effectLst>
            <a:softEdge rad="86237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7558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ADEFEC3-73D3-5621-238A-B4DD6CF3F3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33" r="20357"/>
          <a:stretch>
            <a:fillRect/>
          </a:stretch>
        </p:blipFill>
        <p:spPr>
          <a:xfrm>
            <a:off x="2540000" y="24384"/>
            <a:ext cx="7170057" cy="6833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DA3363-3B4E-9069-4CF1-F7CA9C0E07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78988"/>
          <a:stretch>
            <a:fillRect/>
          </a:stretch>
        </p:blipFill>
        <p:spPr>
          <a:xfrm>
            <a:off x="-21772" y="0"/>
            <a:ext cx="2561772" cy="6833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4EAF6-01BA-00C0-1232-D60F991305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78988"/>
          <a:stretch>
            <a:fillRect/>
          </a:stretch>
        </p:blipFill>
        <p:spPr>
          <a:xfrm>
            <a:off x="9710057" y="24384"/>
            <a:ext cx="2561772" cy="68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8A9104-6C44-DD4B-498A-A0BBAB564F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rcRect l="-595" t="-621" r="93821" b="621"/>
          <a:stretch>
            <a:fillRect/>
          </a:stretch>
        </p:blipFill>
        <p:spPr>
          <a:xfrm>
            <a:off x="-1228724" y="-76200"/>
            <a:ext cx="13420724" cy="701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5B38E-1D8C-A02C-8B71-2697D46B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36" t="39217" b="18262"/>
          <a:stretch>
            <a:fillRect/>
          </a:stretch>
        </p:blipFill>
        <p:spPr>
          <a:xfrm>
            <a:off x="7913307" y="2090056"/>
            <a:ext cx="4043264" cy="2948474"/>
          </a:xfrm>
          <a:prstGeom prst="rect">
            <a:avLst/>
          </a:prstGeom>
          <a:effectLst>
            <a:softEdge rad="38016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FA17D-B482-9092-23BF-872687D9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1" t="3503" r="13047" b="79808"/>
          <a:stretch>
            <a:fillRect/>
          </a:stretch>
        </p:blipFill>
        <p:spPr>
          <a:xfrm>
            <a:off x="1273968" y="0"/>
            <a:ext cx="9644063" cy="1157288"/>
          </a:xfrm>
          <a:custGeom>
            <a:avLst/>
            <a:gdLst>
              <a:gd name="connsiteX0" fmla="*/ 14288 w 9644063"/>
              <a:gd name="connsiteY0" fmla="*/ 0 h 1157288"/>
              <a:gd name="connsiteX1" fmla="*/ 5472113 w 9644063"/>
              <a:gd name="connsiteY1" fmla="*/ 28575 h 1157288"/>
              <a:gd name="connsiteX2" fmla="*/ 5457826 w 9644063"/>
              <a:gd name="connsiteY2" fmla="*/ 557213 h 1157288"/>
              <a:gd name="connsiteX3" fmla="*/ 9615488 w 9644063"/>
              <a:gd name="connsiteY3" fmla="*/ 542925 h 1157288"/>
              <a:gd name="connsiteX4" fmla="*/ 9644063 w 9644063"/>
              <a:gd name="connsiteY4" fmla="*/ 1157288 h 1157288"/>
              <a:gd name="connsiteX5" fmla="*/ 0 w 9644063"/>
              <a:gd name="connsiteY5" fmla="*/ 1143000 h 115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44063" h="1157288">
                <a:moveTo>
                  <a:pt x="14288" y="0"/>
                </a:moveTo>
                <a:lnTo>
                  <a:pt x="5472113" y="28575"/>
                </a:lnTo>
                <a:lnTo>
                  <a:pt x="5457826" y="557213"/>
                </a:lnTo>
                <a:lnTo>
                  <a:pt x="9615488" y="542925"/>
                </a:lnTo>
                <a:lnTo>
                  <a:pt x="9644063" y="1157288"/>
                </a:lnTo>
                <a:lnTo>
                  <a:pt x="0" y="1143000"/>
                </a:lnTo>
                <a:close/>
              </a:path>
            </a:pathLst>
          </a:custGeom>
          <a:effectLst>
            <a:softEdge rad="120619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128F1-C7F8-861A-862B-06E8E9C2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14" t="20065" r="33648"/>
          <a:stretch>
            <a:fillRect/>
          </a:stretch>
        </p:blipFill>
        <p:spPr>
          <a:xfrm>
            <a:off x="465582" y="1157288"/>
            <a:ext cx="7392956" cy="5542868"/>
          </a:xfrm>
          <a:prstGeom prst="rect">
            <a:avLst/>
          </a:prstGeom>
          <a:effectLst>
            <a:softEdge rad="38016"/>
          </a:effectLst>
        </p:spPr>
      </p:pic>
    </p:spTree>
    <p:extLst>
      <p:ext uri="{BB962C8B-B14F-4D97-AF65-F5344CB8AC3E}">
        <p14:creationId xmlns:p14="http://schemas.microsoft.com/office/powerpoint/2010/main" val="301355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0EF2B-E932-9DEA-2098-596454D642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78988"/>
          <a:stretch>
            <a:fillRect/>
          </a:stretch>
        </p:blipFill>
        <p:spPr>
          <a:xfrm>
            <a:off x="-21773" y="0"/>
            <a:ext cx="12213773" cy="6833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14B36-4F66-03CB-11DE-19F610EC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044"/>
          <a:stretch>
            <a:fillRect/>
          </a:stretch>
        </p:blipFill>
        <p:spPr>
          <a:xfrm>
            <a:off x="-2321" y="13968"/>
            <a:ext cx="6981619" cy="1498013"/>
          </a:xfrm>
          <a:prstGeom prst="rect">
            <a:avLst/>
          </a:prstGeom>
        </p:spPr>
      </p:pic>
      <p:pic>
        <p:nvPicPr>
          <p:cNvPr id="15" name="图片 1">
            <a:extLst>
              <a:ext uri="{FF2B5EF4-FFF2-40B4-BE49-F238E27FC236}">
                <a16:creationId xmlns:a16="http://schemas.microsoft.com/office/drawing/2014/main" id="{17857DFC-A593-0F75-FEB7-42E46D6EB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26" t="12327" r="2791" b="83017"/>
          <a:stretch>
            <a:fillRect/>
          </a:stretch>
        </p:blipFill>
        <p:spPr bwMode="auto">
          <a:xfrm>
            <a:off x="0" y="4007990"/>
            <a:ext cx="3783567" cy="508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041EEA2E-A0F4-4DE3-6EB6-5EFE36BBC5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" t="12750" r="52281" b="82594"/>
          <a:stretch>
            <a:fillRect/>
          </a:stretch>
        </p:blipFill>
        <p:spPr bwMode="auto">
          <a:xfrm>
            <a:off x="0" y="1360409"/>
            <a:ext cx="3961477" cy="508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图片 1">
            <a:extLst>
              <a:ext uri="{FF2B5EF4-FFF2-40B4-BE49-F238E27FC236}">
                <a16:creationId xmlns:a16="http://schemas.microsoft.com/office/drawing/2014/main" id="{336CC481-51EA-C7FF-BE85-7B896F96C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" t="36697" r="52453" b="44373"/>
          <a:stretch>
            <a:fillRect/>
          </a:stretch>
        </p:blipFill>
        <p:spPr bwMode="auto">
          <a:xfrm>
            <a:off x="4216332" y="1817607"/>
            <a:ext cx="3906265" cy="2190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">
            <a:extLst>
              <a:ext uri="{FF2B5EF4-FFF2-40B4-BE49-F238E27FC236}">
                <a16:creationId xmlns:a16="http://schemas.microsoft.com/office/drawing/2014/main" id="{EB3B6974-39DB-F9C9-B8C2-C0E9970AB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0" t="57494" r="51718" b="23576"/>
          <a:stretch>
            <a:fillRect/>
          </a:stretch>
        </p:blipFill>
        <p:spPr bwMode="auto">
          <a:xfrm>
            <a:off x="8235165" y="1868359"/>
            <a:ext cx="3766971" cy="2073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070BAB30-BDA8-6DC2-ADC8-61DA4912B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3" t="17235" r="52136" b="64781"/>
          <a:stretch>
            <a:fillRect/>
          </a:stretch>
        </p:blipFill>
        <p:spPr bwMode="auto">
          <a:xfrm>
            <a:off x="206600" y="1868359"/>
            <a:ext cx="3961477" cy="2073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">
            <a:extLst>
              <a:ext uri="{FF2B5EF4-FFF2-40B4-BE49-F238E27FC236}">
                <a16:creationId xmlns:a16="http://schemas.microsoft.com/office/drawing/2014/main" id="{86EFA133-4BCE-8DB6-70E9-DA4F29485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11" t="18696" r="2222" b="58429"/>
          <a:stretch>
            <a:fillRect/>
          </a:stretch>
        </p:blipFill>
        <p:spPr bwMode="auto">
          <a:xfrm>
            <a:off x="206600" y="4393418"/>
            <a:ext cx="3414422" cy="2418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">
            <a:extLst>
              <a:ext uri="{FF2B5EF4-FFF2-40B4-BE49-F238E27FC236}">
                <a16:creationId xmlns:a16="http://schemas.microsoft.com/office/drawing/2014/main" id="{67898E74-8BD7-7F94-8962-EC5F6AFC7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19" t="46887" r="1684" b="30238"/>
          <a:stretch>
            <a:fillRect/>
          </a:stretch>
        </p:blipFill>
        <p:spPr bwMode="auto">
          <a:xfrm>
            <a:off x="4270757" y="4439484"/>
            <a:ext cx="3530481" cy="2418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">
            <a:extLst>
              <a:ext uri="{FF2B5EF4-FFF2-40B4-BE49-F238E27FC236}">
                <a16:creationId xmlns:a16="http://schemas.microsoft.com/office/drawing/2014/main" id="{D17C27DB-96CA-0345-BD95-28BF9DA0F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54" t="73230" r="1449" b="2707"/>
          <a:stretch>
            <a:fillRect/>
          </a:stretch>
        </p:blipFill>
        <p:spPr bwMode="auto">
          <a:xfrm>
            <a:off x="8235165" y="4298707"/>
            <a:ext cx="3503482" cy="2524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754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C5819-6CEC-11AD-F28B-C02062A631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78988"/>
          <a:stretch>
            <a:fillRect/>
          </a:stretch>
        </p:blipFill>
        <p:spPr>
          <a:xfrm>
            <a:off x="-21773" y="0"/>
            <a:ext cx="10307777" cy="6833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BFA544-3252-D084-5B77-D45F19E88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78988"/>
          <a:stretch>
            <a:fillRect/>
          </a:stretch>
        </p:blipFill>
        <p:spPr>
          <a:xfrm>
            <a:off x="9710057" y="24384"/>
            <a:ext cx="2561772" cy="6833616"/>
          </a:xfrm>
          <a:prstGeom prst="rect">
            <a:avLst/>
          </a:prstGeom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917F3280-1B17-1333-7D0F-DC19545493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8" t="4210" r="2599" b="2436"/>
          <a:stretch>
            <a:fillRect/>
          </a:stretch>
        </p:blipFill>
        <p:spPr>
          <a:xfrm>
            <a:off x="1570093" y="813789"/>
            <a:ext cx="8715912" cy="4969164"/>
          </a:xfrm>
          <a:prstGeom prst="rect">
            <a:avLst/>
          </a:prstGeom>
          <a:effectLst>
            <a:outerShdw blurRad="50800" dist="684135" dir="2700000" algn="tl" rotWithShape="0">
              <a:prstClr val="black">
                <a:alpha val="40000"/>
              </a:prstClr>
            </a:outerShdw>
            <a:softEdge rad="134467"/>
          </a:effectLst>
        </p:spPr>
      </p:pic>
    </p:spTree>
    <p:extLst>
      <p:ext uri="{BB962C8B-B14F-4D97-AF65-F5344CB8AC3E}">
        <p14:creationId xmlns:p14="http://schemas.microsoft.com/office/powerpoint/2010/main" val="3055532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7FA944-8D31-833E-C67B-5EB8E6B3A9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78988"/>
          <a:stretch>
            <a:fillRect/>
          </a:stretch>
        </p:blipFill>
        <p:spPr>
          <a:xfrm>
            <a:off x="-21773" y="0"/>
            <a:ext cx="12164974" cy="6833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DF538A-AC9B-84D6-CC7B-334D77595A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</a:blip>
          <a:srcRect l="-595" t="-621" r="93821" b="621"/>
          <a:stretch>
            <a:fillRect/>
          </a:stretch>
        </p:blipFill>
        <p:spPr>
          <a:xfrm>
            <a:off x="-1228724" y="-76200"/>
            <a:ext cx="13420724" cy="701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826A5-5EED-D58F-1319-79AFA376E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76058" cy="685800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A5D6B2-E056-A038-C841-27CEED490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t="2265" r="38314"/>
          <a:stretch>
            <a:fillRect/>
          </a:stretch>
        </p:blipFill>
        <p:spPr bwMode="auto">
          <a:xfrm>
            <a:off x="6855138" y="0"/>
            <a:ext cx="3334439" cy="6858000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F8F9CE-B54D-D12D-DEEB-4C3C64667C34}"/>
              </a:ext>
            </a:extLst>
          </p:cNvPr>
          <p:cNvSpPr/>
          <p:nvPr/>
        </p:nvSpPr>
        <p:spPr>
          <a:xfrm>
            <a:off x="3764692" y="1243914"/>
            <a:ext cx="906162" cy="8979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11E03-FBE0-95A6-CBBF-00BB5F21F337}"/>
              </a:ext>
            </a:extLst>
          </p:cNvPr>
          <p:cNvSpPr txBox="1"/>
          <p:nvPr/>
        </p:nvSpPr>
        <p:spPr>
          <a:xfrm>
            <a:off x="3674076" y="1377405"/>
            <a:ext cx="12274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>
                <a:solidFill>
                  <a:schemeClr val="accent6"/>
                </a:solidFill>
              </a:rPr>
              <a:t>100</a:t>
            </a:r>
            <a:r>
              <a:rPr lang="en-US" altLang="zh-TW" sz="2000" b="1" dirty="0">
                <a:solidFill>
                  <a:schemeClr val="accent6"/>
                </a:solidFill>
              </a:rPr>
              <a:t>+</a:t>
            </a:r>
            <a:endParaRPr lang="en-GB" sz="2000" b="1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A43024-5A0B-9878-C8A5-F9C8AD0FC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4" t="14247" r="4213" b="31107"/>
          <a:stretch>
            <a:fillRect/>
          </a:stretch>
        </p:blipFill>
        <p:spPr bwMode="auto">
          <a:xfrm>
            <a:off x="10254890" y="1243914"/>
            <a:ext cx="1888311" cy="4031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4530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119</Words>
  <Application>Microsoft Macintosh PowerPoint</Application>
  <PresentationFormat>Widescreen</PresentationFormat>
  <Paragraphs>18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Microsoft YaHei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Nelson Yan Ting NG</dc:creator>
  <cp:lastModifiedBy>Bo Han</cp:lastModifiedBy>
  <cp:revision>6</cp:revision>
  <dcterms:created xsi:type="dcterms:W3CDTF">2025-07-15T08:06:40Z</dcterms:created>
  <dcterms:modified xsi:type="dcterms:W3CDTF">2025-07-15T10:36:52Z</dcterms:modified>
</cp:coreProperties>
</file>